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47" r:id="rId5"/>
  </p:sldMasterIdLst>
  <p:notesMasterIdLst>
    <p:notesMasterId r:id="rId53"/>
  </p:notesMasterIdLst>
  <p:handoutMasterIdLst>
    <p:handoutMasterId r:id="rId54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14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1CC10-1EDF-4D3D-91E8-638981ACDB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312544D-C752-4206-AB69-4C5C9FD87330}">
      <dgm:prSet/>
      <dgm:spPr/>
      <dgm:t>
        <a:bodyPr/>
        <a:lstStyle/>
        <a:p>
          <a:r>
            <a:rPr lang="en-US"/>
            <a:t>SVM,KNN and logistic Regression model  perform the best prediction accuracy on this dataset </a:t>
          </a:r>
        </a:p>
      </dgm:t>
    </dgm:pt>
    <dgm:pt modelId="{6310E349-CFC4-429C-AD7F-9281FD4B0D14}" type="parTrans" cxnId="{0E62870E-6737-4E26-A2C8-D357B19E031C}">
      <dgm:prSet/>
      <dgm:spPr/>
      <dgm:t>
        <a:bodyPr/>
        <a:lstStyle/>
        <a:p>
          <a:endParaRPr lang="en-US"/>
        </a:p>
      </dgm:t>
    </dgm:pt>
    <dgm:pt modelId="{E2756F1D-C5AF-4078-8427-64ED10A5A320}" type="sibTrans" cxnId="{0E62870E-6737-4E26-A2C8-D357B19E031C}">
      <dgm:prSet/>
      <dgm:spPr/>
      <dgm:t>
        <a:bodyPr/>
        <a:lstStyle/>
        <a:p>
          <a:endParaRPr lang="en-US"/>
        </a:p>
      </dgm:t>
    </dgm:pt>
    <dgm:pt modelId="{5A5A54FC-DE74-4BBA-911C-5A9825058C4B}">
      <dgm:prSet/>
      <dgm:spPr/>
      <dgm:t>
        <a:bodyPr/>
        <a:lstStyle/>
        <a:p>
          <a:r>
            <a:rPr lang="en-US"/>
            <a:t>Low weighted payloads perform better than the heavier payload </a:t>
          </a:r>
        </a:p>
      </dgm:t>
    </dgm:pt>
    <dgm:pt modelId="{86006267-83AD-49FB-A623-7EC316AEF326}" type="parTrans" cxnId="{D938FB21-7946-4E0E-9A51-5C15857FFC3C}">
      <dgm:prSet/>
      <dgm:spPr/>
      <dgm:t>
        <a:bodyPr/>
        <a:lstStyle/>
        <a:p>
          <a:endParaRPr lang="en-US"/>
        </a:p>
      </dgm:t>
    </dgm:pt>
    <dgm:pt modelId="{4FB13222-3D10-41BD-9230-31233689B876}" type="sibTrans" cxnId="{D938FB21-7946-4E0E-9A51-5C15857FFC3C}">
      <dgm:prSet/>
      <dgm:spPr/>
      <dgm:t>
        <a:bodyPr/>
        <a:lstStyle/>
        <a:p>
          <a:endParaRPr lang="en-US"/>
        </a:p>
      </dgm:t>
    </dgm:pt>
    <dgm:pt modelId="{9B30DB8D-92C6-4BE1-9056-59A646FF3DFC}">
      <dgm:prSet/>
      <dgm:spPr/>
      <dgm:t>
        <a:bodyPr/>
        <a:lstStyle/>
        <a:p>
          <a:r>
            <a:rPr lang="en-US"/>
            <a:t>The success rates for SpaceX launches is directly proportional time in years they will eventually perfect the Launches </a:t>
          </a:r>
        </a:p>
      </dgm:t>
    </dgm:pt>
    <dgm:pt modelId="{92BC66F5-8637-4D4D-9AE3-2ABFC63A6B15}" type="parTrans" cxnId="{16979531-8345-44AA-A690-B6B193E1ACD5}">
      <dgm:prSet/>
      <dgm:spPr/>
      <dgm:t>
        <a:bodyPr/>
        <a:lstStyle/>
        <a:p>
          <a:endParaRPr lang="en-US"/>
        </a:p>
      </dgm:t>
    </dgm:pt>
    <dgm:pt modelId="{58A3D814-CC44-4BDF-A216-CD8CE7E77336}" type="sibTrans" cxnId="{16979531-8345-44AA-A690-B6B193E1ACD5}">
      <dgm:prSet/>
      <dgm:spPr/>
      <dgm:t>
        <a:bodyPr/>
        <a:lstStyle/>
        <a:p>
          <a:endParaRPr lang="en-US"/>
        </a:p>
      </dgm:t>
    </dgm:pt>
    <dgm:pt modelId="{9B648087-9D1C-4C07-BB75-11D5CF927168}">
      <dgm:prSet/>
      <dgm:spPr/>
      <dgm:t>
        <a:bodyPr/>
        <a:lstStyle/>
        <a:p>
          <a:r>
            <a:rPr lang="en-US"/>
            <a:t>KSC LC 39A hat the most successful launches from all the sites </a:t>
          </a:r>
        </a:p>
      </dgm:t>
    </dgm:pt>
    <dgm:pt modelId="{998C8530-1DCC-469F-ADF3-813D6FC7D7FA}" type="parTrans" cxnId="{CA2E8DB2-B99F-4A45-99FE-CD5BC8D4069F}">
      <dgm:prSet/>
      <dgm:spPr/>
      <dgm:t>
        <a:bodyPr/>
        <a:lstStyle/>
        <a:p>
          <a:endParaRPr lang="en-US"/>
        </a:p>
      </dgm:t>
    </dgm:pt>
    <dgm:pt modelId="{172D081E-5405-46D5-88B7-F794E3F983C1}" type="sibTrans" cxnId="{CA2E8DB2-B99F-4A45-99FE-CD5BC8D4069F}">
      <dgm:prSet/>
      <dgm:spPr/>
      <dgm:t>
        <a:bodyPr/>
        <a:lstStyle/>
        <a:p>
          <a:endParaRPr lang="en-US"/>
        </a:p>
      </dgm:t>
    </dgm:pt>
    <dgm:pt modelId="{AE598276-F13F-4926-B15F-A3BA90A23330}">
      <dgm:prSet/>
      <dgm:spPr/>
      <dgm:t>
        <a:bodyPr/>
        <a:lstStyle/>
        <a:p>
          <a:r>
            <a:rPr lang="en-US"/>
            <a:t>Orbit GEO,HEO,SSO,ES L1 has the best success rate </a:t>
          </a:r>
        </a:p>
      </dgm:t>
    </dgm:pt>
    <dgm:pt modelId="{06424E6D-6DEC-4E42-80CC-8F9AF7016BE5}" type="parTrans" cxnId="{CF689DE9-D63F-42EE-891D-15A55286B149}">
      <dgm:prSet/>
      <dgm:spPr/>
      <dgm:t>
        <a:bodyPr/>
        <a:lstStyle/>
        <a:p>
          <a:endParaRPr lang="en-US"/>
        </a:p>
      </dgm:t>
    </dgm:pt>
    <dgm:pt modelId="{8FB3BD30-2585-4BC8-80D7-8E7AF0A38AE9}" type="sibTrans" cxnId="{CF689DE9-D63F-42EE-891D-15A55286B149}">
      <dgm:prSet/>
      <dgm:spPr/>
      <dgm:t>
        <a:bodyPr/>
        <a:lstStyle/>
        <a:p>
          <a:endParaRPr lang="en-US"/>
        </a:p>
      </dgm:t>
    </dgm:pt>
    <dgm:pt modelId="{8209AC59-F132-42BF-A711-CB455D24A750}" type="pres">
      <dgm:prSet presAssocID="{7E81CC10-1EDF-4D3D-91E8-638981ACDB87}" presName="root" presStyleCnt="0">
        <dgm:presLayoutVars>
          <dgm:dir/>
          <dgm:resizeHandles val="exact"/>
        </dgm:presLayoutVars>
      </dgm:prSet>
      <dgm:spPr/>
    </dgm:pt>
    <dgm:pt modelId="{73843E22-275B-48DE-9A64-A0B73BE9EBD0}" type="pres">
      <dgm:prSet presAssocID="{F312544D-C752-4206-AB69-4C5C9FD87330}" presName="compNode" presStyleCnt="0"/>
      <dgm:spPr/>
    </dgm:pt>
    <dgm:pt modelId="{EC2BB5FD-0D64-477D-8C54-72AB041018EB}" type="pres">
      <dgm:prSet presAssocID="{F312544D-C752-4206-AB69-4C5C9FD87330}" presName="bgRect" presStyleLbl="bgShp" presStyleIdx="0" presStyleCnt="5"/>
      <dgm:spPr/>
    </dgm:pt>
    <dgm:pt modelId="{1C3DBAD2-C919-4F72-90FB-D2D8A21E6C25}" type="pres">
      <dgm:prSet presAssocID="{F312544D-C752-4206-AB69-4C5C9FD8733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ques"/>
        </a:ext>
      </dgm:extLst>
    </dgm:pt>
    <dgm:pt modelId="{B8123BFF-334B-4122-9949-5DE2C56201BF}" type="pres">
      <dgm:prSet presAssocID="{F312544D-C752-4206-AB69-4C5C9FD87330}" presName="spaceRect" presStyleCnt="0"/>
      <dgm:spPr/>
    </dgm:pt>
    <dgm:pt modelId="{049CDEC1-EDE3-4638-8EBD-3A2A6E8FAC04}" type="pres">
      <dgm:prSet presAssocID="{F312544D-C752-4206-AB69-4C5C9FD87330}" presName="parTx" presStyleLbl="revTx" presStyleIdx="0" presStyleCnt="5">
        <dgm:presLayoutVars>
          <dgm:chMax val="0"/>
          <dgm:chPref val="0"/>
        </dgm:presLayoutVars>
      </dgm:prSet>
      <dgm:spPr/>
    </dgm:pt>
    <dgm:pt modelId="{4AD036FD-90B0-4F76-8D06-108973BAEBD8}" type="pres">
      <dgm:prSet presAssocID="{E2756F1D-C5AF-4078-8427-64ED10A5A320}" presName="sibTrans" presStyleCnt="0"/>
      <dgm:spPr/>
    </dgm:pt>
    <dgm:pt modelId="{691F45E2-6C3A-4330-90A8-009C56011CE0}" type="pres">
      <dgm:prSet presAssocID="{5A5A54FC-DE74-4BBA-911C-5A9825058C4B}" presName="compNode" presStyleCnt="0"/>
      <dgm:spPr/>
    </dgm:pt>
    <dgm:pt modelId="{204F8CAA-CDCF-47F7-BC59-046E302EBA3F}" type="pres">
      <dgm:prSet presAssocID="{5A5A54FC-DE74-4BBA-911C-5A9825058C4B}" presName="bgRect" presStyleLbl="bgShp" presStyleIdx="1" presStyleCnt="5"/>
      <dgm:spPr/>
    </dgm:pt>
    <dgm:pt modelId="{7D0A22B8-42BE-4A73-8A1F-1CAA67DD30D5}" type="pres">
      <dgm:prSet presAssocID="{5A5A54FC-DE74-4BBA-911C-5A9825058C4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sée"/>
        </a:ext>
      </dgm:extLst>
    </dgm:pt>
    <dgm:pt modelId="{C3D124A8-CA6C-4D5D-BC66-8ACB04A82E99}" type="pres">
      <dgm:prSet presAssocID="{5A5A54FC-DE74-4BBA-911C-5A9825058C4B}" presName="spaceRect" presStyleCnt="0"/>
      <dgm:spPr/>
    </dgm:pt>
    <dgm:pt modelId="{EED669F2-1A1C-4765-9DFB-3EF4919171DE}" type="pres">
      <dgm:prSet presAssocID="{5A5A54FC-DE74-4BBA-911C-5A9825058C4B}" presName="parTx" presStyleLbl="revTx" presStyleIdx="1" presStyleCnt="5">
        <dgm:presLayoutVars>
          <dgm:chMax val="0"/>
          <dgm:chPref val="0"/>
        </dgm:presLayoutVars>
      </dgm:prSet>
      <dgm:spPr/>
    </dgm:pt>
    <dgm:pt modelId="{F66B22CD-36FF-477C-A792-DD85103D4BDC}" type="pres">
      <dgm:prSet presAssocID="{4FB13222-3D10-41BD-9230-31233689B876}" presName="sibTrans" presStyleCnt="0"/>
      <dgm:spPr/>
    </dgm:pt>
    <dgm:pt modelId="{C793D8C0-641D-4430-8384-EFB515DE181E}" type="pres">
      <dgm:prSet presAssocID="{9B30DB8D-92C6-4BE1-9056-59A646FF3DFC}" presName="compNode" presStyleCnt="0"/>
      <dgm:spPr/>
    </dgm:pt>
    <dgm:pt modelId="{68021421-43E7-42C1-B242-0E6A3A1EB1D7}" type="pres">
      <dgm:prSet presAssocID="{9B30DB8D-92C6-4BE1-9056-59A646FF3DFC}" presName="bgRect" presStyleLbl="bgShp" presStyleIdx="2" presStyleCnt="5"/>
      <dgm:spPr/>
    </dgm:pt>
    <dgm:pt modelId="{49377137-58FB-44F9-88DC-29EF24FF1660}" type="pres">
      <dgm:prSet presAssocID="{9B30DB8D-92C6-4BE1-9056-59A646FF3D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9D938CA-6909-4222-B23F-7DC0BBA9EC70}" type="pres">
      <dgm:prSet presAssocID="{9B30DB8D-92C6-4BE1-9056-59A646FF3DFC}" presName="spaceRect" presStyleCnt="0"/>
      <dgm:spPr/>
    </dgm:pt>
    <dgm:pt modelId="{D646D3AF-B46F-4204-8133-6CCE2BAC7795}" type="pres">
      <dgm:prSet presAssocID="{9B30DB8D-92C6-4BE1-9056-59A646FF3DFC}" presName="parTx" presStyleLbl="revTx" presStyleIdx="2" presStyleCnt="5">
        <dgm:presLayoutVars>
          <dgm:chMax val="0"/>
          <dgm:chPref val="0"/>
        </dgm:presLayoutVars>
      </dgm:prSet>
      <dgm:spPr/>
    </dgm:pt>
    <dgm:pt modelId="{C44DA9FF-C466-47E8-A3A2-1AAAE9D007FD}" type="pres">
      <dgm:prSet presAssocID="{58A3D814-CC44-4BDF-A216-CD8CE7E77336}" presName="sibTrans" presStyleCnt="0"/>
      <dgm:spPr/>
    </dgm:pt>
    <dgm:pt modelId="{E17BFBFF-7141-489A-9BFC-883D7CC10AC6}" type="pres">
      <dgm:prSet presAssocID="{9B648087-9D1C-4C07-BB75-11D5CF927168}" presName="compNode" presStyleCnt="0"/>
      <dgm:spPr/>
    </dgm:pt>
    <dgm:pt modelId="{6238640A-CB36-452A-8221-D52E0E1E428A}" type="pres">
      <dgm:prSet presAssocID="{9B648087-9D1C-4C07-BB75-11D5CF927168}" presName="bgRect" presStyleLbl="bgShp" presStyleIdx="3" presStyleCnt="5"/>
      <dgm:spPr/>
    </dgm:pt>
    <dgm:pt modelId="{8BC940BD-06EA-4BA5-9B5A-C0E6B92A2295}" type="pres">
      <dgm:prSet presAssocID="{9B648087-9D1C-4C07-BB75-11D5CF92716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37152CA-1EA5-4F9C-A4B0-441C5082AFA4}" type="pres">
      <dgm:prSet presAssocID="{9B648087-9D1C-4C07-BB75-11D5CF927168}" presName="spaceRect" presStyleCnt="0"/>
      <dgm:spPr/>
    </dgm:pt>
    <dgm:pt modelId="{8E998058-2443-4A56-9A41-730005C2D1DB}" type="pres">
      <dgm:prSet presAssocID="{9B648087-9D1C-4C07-BB75-11D5CF927168}" presName="parTx" presStyleLbl="revTx" presStyleIdx="3" presStyleCnt="5">
        <dgm:presLayoutVars>
          <dgm:chMax val="0"/>
          <dgm:chPref val="0"/>
        </dgm:presLayoutVars>
      </dgm:prSet>
      <dgm:spPr/>
    </dgm:pt>
    <dgm:pt modelId="{FD3C8263-AF62-4893-A552-262424586464}" type="pres">
      <dgm:prSet presAssocID="{172D081E-5405-46D5-88B7-F794E3F983C1}" presName="sibTrans" presStyleCnt="0"/>
      <dgm:spPr/>
    </dgm:pt>
    <dgm:pt modelId="{60F5854D-EFBB-4A8E-BD39-ADF3CED3FC35}" type="pres">
      <dgm:prSet presAssocID="{AE598276-F13F-4926-B15F-A3BA90A23330}" presName="compNode" presStyleCnt="0"/>
      <dgm:spPr/>
    </dgm:pt>
    <dgm:pt modelId="{913C1CE0-F706-40AE-8B11-B4AAB141ED83}" type="pres">
      <dgm:prSet presAssocID="{AE598276-F13F-4926-B15F-A3BA90A23330}" presName="bgRect" presStyleLbl="bgShp" presStyleIdx="4" presStyleCnt="5"/>
      <dgm:spPr/>
    </dgm:pt>
    <dgm:pt modelId="{C7F76D47-C87F-43C9-BB3E-CED4781B8B8B}" type="pres">
      <dgm:prSet presAssocID="{AE598276-F13F-4926-B15F-A3BA90A233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3DCF0BBB-35A5-472D-BB4F-E2199E2C37D4}" type="pres">
      <dgm:prSet presAssocID="{AE598276-F13F-4926-B15F-A3BA90A23330}" presName="spaceRect" presStyleCnt="0"/>
      <dgm:spPr/>
    </dgm:pt>
    <dgm:pt modelId="{7F12233D-F6EA-422A-819D-CA4F581A418D}" type="pres">
      <dgm:prSet presAssocID="{AE598276-F13F-4926-B15F-A3BA90A233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E62870E-6737-4E26-A2C8-D357B19E031C}" srcId="{7E81CC10-1EDF-4D3D-91E8-638981ACDB87}" destId="{F312544D-C752-4206-AB69-4C5C9FD87330}" srcOrd="0" destOrd="0" parTransId="{6310E349-CFC4-429C-AD7F-9281FD4B0D14}" sibTransId="{E2756F1D-C5AF-4078-8427-64ED10A5A320}"/>
    <dgm:cxn modelId="{D938FB21-7946-4E0E-9A51-5C15857FFC3C}" srcId="{7E81CC10-1EDF-4D3D-91E8-638981ACDB87}" destId="{5A5A54FC-DE74-4BBA-911C-5A9825058C4B}" srcOrd="1" destOrd="0" parTransId="{86006267-83AD-49FB-A623-7EC316AEF326}" sibTransId="{4FB13222-3D10-41BD-9230-31233689B876}"/>
    <dgm:cxn modelId="{58DE5824-B7A1-451C-8281-8A3366EC4C53}" type="presOf" srcId="{9B30DB8D-92C6-4BE1-9056-59A646FF3DFC}" destId="{D646D3AF-B46F-4204-8133-6CCE2BAC7795}" srcOrd="0" destOrd="0" presId="urn:microsoft.com/office/officeart/2018/2/layout/IconVerticalSolidList"/>
    <dgm:cxn modelId="{16979531-8345-44AA-A690-B6B193E1ACD5}" srcId="{7E81CC10-1EDF-4D3D-91E8-638981ACDB87}" destId="{9B30DB8D-92C6-4BE1-9056-59A646FF3DFC}" srcOrd="2" destOrd="0" parTransId="{92BC66F5-8637-4D4D-9AE3-2ABFC63A6B15}" sibTransId="{58A3D814-CC44-4BDF-A216-CD8CE7E77336}"/>
    <dgm:cxn modelId="{3128454C-65E0-4748-B4C0-128E100E90F3}" type="presOf" srcId="{5A5A54FC-DE74-4BBA-911C-5A9825058C4B}" destId="{EED669F2-1A1C-4765-9DFB-3EF4919171DE}" srcOrd="0" destOrd="0" presId="urn:microsoft.com/office/officeart/2018/2/layout/IconVerticalSolidList"/>
    <dgm:cxn modelId="{52D65588-374D-41B0-A2EE-0C867CE92F73}" type="presOf" srcId="{9B648087-9D1C-4C07-BB75-11D5CF927168}" destId="{8E998058-2443-4A56-9A41-730005C2D1DB}" srcOrd="0" destOrd="0" presId="urn:microsoft.com/office/officeart/2018/2/layout/IconVerticalSolidList"/>
    <dgm:cxn modelId="{038BE78D-2F7F-4681-BC83-AC5FA75CEE59}" type="presOf" srcId="{7E81CC10-1EDF-4D3D-91E8-638981ACDB87}" destId="{8209AC59-F132-42BF-A711-CB455D24A750}" srcOrd="0" destOrd="0" presId="urn:microsoft.com/office/officeart/2018/2/layout/IconVerticalSolidList"/>
    <dgm:cxn modelId="{00528B95-33BB-4061-8C9F-81AC7069952C}" type="presOf" srcId="{AE598276-F13F-4926-B15F-A3BA90A23330}" destId="{7F12233D-F6EA-422A-819D-CA4F581A418D}" srcOrd="0" destOrd="0" presId="urn:microsoft.com/office/officeart/2018/2/layout/IconVerticalSolidList"/>
    <dgm:cxn modelId="{D4F63BA5-1B24-4A5E-9DB0-AC5F560E9E6A}" type="presOf" srcId="{F312544D-C752-4206-AB69-4C5C9FD87330}" destId="{049CDEC1-EDE3-4638-8EBD-3A2A6E8FAC04}" srcOrd="0" destOrd="0" presId="urn:microsoft.com/office/officeart/2018/2/layout/IconVerticalSolidList"/>
    <dgm:cxn modelId="{CA2E8DB2-B99F-4A45-99FE-CD5BC8D4069F}" srcId="{7E81CC10-1EDF-4D3D-91E8-638981ACDB87}" destId="{9B648087-9D1C-4C07-BB75-11D5CF927168}" srcOrd="3" destOrd="0" parTransId="{998C8530-1DCC-469F-ADF3-813D6FC7D7FA}" sibTransId="{172D081E-5405-46D5-88B7-F794E3F983C1}"/>
    <dgm:cxn modelId="{CF689DE9-D63F-42EE-891D-15A55286B149}" srcId="{7E81CC10-1EDF-4D3D-91E8-638981ACDB87}" destId="{AE598276-F13F-4926-B15F-A3BA90A23330}" srcOrd="4" destOrd="0" parTransId="{06424E6D-6DEC-4E42-80CC-8F9AF7016BE5}" sibTransId="{8FB3BD30-2585-4BC8-80D7-8E7AF0A38AE9}"/>
    <dgm:cxn modelId="{3712ABB2-FB6C-46DF-A7FF-1A43A7A08579}" type="presParOf" srcId="{8209AC59-F132-42BF-A711-CB455D24A750}" destId="{73843E22-275B-48DE-9A64-A0B73BE9EBD0}" srcOrd="0" destOrd="0" presId="urn:microsoft.com/office/officeart/2018/2/layout/IconVerticalSolidList"/>
    <dgm:cxn modelId="{62F2E128-008A-4FD5-8A6D-B8214418490D}" type="presParOf" srcId="{73843E22-275B-48DE-9A64-A0B73BE9EBD0}" destId="{EC2BB5FD-0D64-477D-8C54-72AB041018EB}" srcOrd="0" destOrd="0" presId="urn:microsoft.com/office/officeart/2018/2/layout/IconVerticalSolidList"/>
    <dgm:cxn modelId="{7DF959D8-4BAF-4D7D-8DDE-B131BE224D61}" type="presParOf" srcId="{73843E22-275B-48DE-9A64-A0B73BE9EBD0}" destId="{1C3DBAD2-C919-4F72-90FB-D2D8A21E6C25}" srcOrd="1" destOrd="0" presId="urn:microsoft.com/office/officeart/2018/2/layout/IconVerticalSolidList"/>
    <dgm:cxn modelId="{2B6B125F-659C-4921-9479-8211A30DA9DF}" type="presParOf" srcId="{73843E22-275B-48DE-9A64-A0B73BE9EBD0}" destId="{B8123BFF-334B-4122-9949-5DE2C56201BF}" srcOrd="2" destOrd="0" presId="urn:microsoft.com/office/officeart/2018/2/layout/IconVerticalSolidList"/>
    <dgm:cxn modelId="{001224BA-B948-4998-8FE9-99A34BC419D0}" type="presParOf" srcId="{73843E22-275B-48DE-9A64-A0B73BE9EBD0}" destId="{049CDEC1-EDE3-4638-8EBD-3A2A6E8FAC04}" srcOrd="3" destOrd="0" presId="urn:microsoft.com/office/officeart/2018/2/layout/IconVerticalSolidList"/>
    <dgm:cxn modelId="{22D42925-994E-4200-9C56-FBB59F60FDA5}" type="presParOf" srcId="{8209AC59-F132-42BF-A711-CB455D24A750}" destId="{4AD036FD-90B0-4F76-8D06-108973BAEBD8}" srcOrd="1" destOrd="0" presId="urn:microsoft.com/office/officeart/2018/2/layout/IconVerticalSolidList"/>
    <dgm:cxn modelId="{A4539B98-A161-49F4-B7C7-8DE7B005B480}" type="presParOf" srcId="{8209AC59-F132-42BF-A711-CB455D24A750}" destId="{691F45E2-6C3A-4330-90A8-009C56011CE0}" srcOrd="2" destOrd="0" presId="urn:microsoft.com/office/officeart/2018/2/layout/IconVerticalSolidList"/>
    <dgm:cxn modelId="{90E05EF0-0F07-46B8-A3D4-756C1A36E525}" type="presParOf" srcId="{691F45E2-6C3A-4330-90A8-009C56011CE0}" destId="{204F8CAA-CDCF-47F7-BC59-046E302EBA3F}" srcOrd="0" destOrd="0" presId="urn:microsoft.com/office/officeart/2018/2/layout/IconVerticalSolidList"/>
    <dgm:cxn modelId="{E6A1B21A-6EFE-45F7-AE1F-9CA20CBB9EB7}" type="presParOf" srcId="{691F45E2-6C3A-4330-90A8-009C56011CE0}" destId="{7D0A22B8-42BE-4A73-8A1F-1CAA67DD30D5}" srcOrd="1" destOrd="0" presId="urn:microsoft.com/office/officeart/2018/2/layout/IconVerticalSolidList"/>
    <dgm:cxn modelId="{4745CC2E-C3DE-49B5-9B02-1D24E5DFB756}" type="presParOf" srcId="{691F45E2-6C3A-4330-90A8-009C56011CE0}" destId="{C3D124A8-CA6C-4D5D-BC66-8ACB04A82E99}" srcOrd="2" destOrd="0" presId="urn:microsoft.com/office/officeart/2018/2/layout/IconVerticalSolidList"/>
    <dgm:cxn modelId="{6B2DCA8C-60AB-4EF6-8EB4-6239E6071330}" type="presParOf" srcId="{691F45E2-6C3A-4330-90A8-009C56011CE0}" destId="{EED669F2-1A1C-4765-9DFB-3EF4919171DE}" srcOrd="3" destOrd="0" presId="urn:microsoft.com/office/officeart/2018/2/layout/IconVerticalSolidList"/>
    <dgm:cxn modelId="{D160EB27-47D0-454E-86CA-F158E6B4C398}" type="presParOf" srcId="{8209AC59-F132-42BF-A711-CB455D24A750}" destId="{F66B22CD-36FF-477C-A792-DD85103D4BDC}" srcOrd="3" destOrd="0" presId="urn:microsoft.com/office/officeart/2018/2/layout/IconVerticalSolidList"/>
    <dgm:cxn modelId="{70AC30BF-7C7F-416B-8A8A-78F2AFBF0499}" type="presParOf" srcId="{8209AC59-F132-42BF-A711-CB455D24A750}" destId="{C793D8C0-641D-4430-8384-EFB515DE181E}" srcOrd="4" destOrd="0" presId="urn:microsoft.com/office/officeart/2018/2/layout/IconVerticalSolidList"/>
    <dgm:cxn modelId="{6D51E587-FF1D-4F06-A21D-40C272DA407F}" type="presParOf" srcId="{C793D8C0-641D-4430-8384-EFB515DE181E}" destId="{68021421-43E7-42C1-B242-0E6A3A1EB1D7}" srcOrd="0" destOrd="0" presId="urn:microsoft.com/office/officeart/2018/2/layout/IconVerticalSolidList"/>
    <dgm:cxn modelId="{05383C8D-0B7A-427B-9081-314B64B14813}" type="presParOf" srcId="{C793D8C0-641D-4430-8384-EFB515DE181E}" destId="{49377137-58FB-44F9-88DC-29EF24FF1660}" srcOrd="1" destOrd="0" presId="urn:microsoft.com/office/officeart/2018/2/layout/IconVerticalSolidList"/>
    <dgm:cxn modelId="{9679FC92-F2AB-4327-8391-B48EBDF903C1}" type="presParOf" srcId="{C793D8C0-641D-4430-8384-EFB515DE181E}" destId="{C9D938CA-6909-4222-B23F-7DC0BBA9EC70}" srcOrd="2" destOrd="0" presId="urn:microsoft.com/office/officeart/2018/2/layout/IconVerticalSolidList"/>
    <dgm:cxn modelId="{35900A41-B62E-469B-8391-7907E2C1709C}" type="presParOf" srcId="{C793D8C0-641D-4430-8384-EFB515DE181E}" destId="{D646D3AF-B46F-4204-8133-6CCE2BAC7795}" srcOrd="3" destOrd="0" presId="urn:microsoft.com/office/officeart/2018/2/layout/IconVerticalSolidList"/>
    <dgm:cxn modelId="{C9A3D3EB-EFDC-4FFB-AFB9-D5B1A6908D6F}" type="presParOf" srcId="{8209AC59-F132-42BF-A711-CB455D24A750}" destId="{C44DA9FF-C466-47E8-A3A2-1AAAE9D007FD}" srcOrd="5" destOrd="0" presId="urn:microsoft.com/office/officeart/2018/2/layout/IconVerticalSolidList"/>
    <dgm:cxn modelId="{803A783C-1D0F-4212-8F68-7CCC8506BBC3}" type="presParOf" srcId="{8209AC59-F132-42BF-A711-CB455D24A750}" destId="{E17BFBFF-7141-489A-9BFC-883D7CC10AC6}" srcOrd="6" destOrd="0" presId="urn:microsoft.com/office/officeart/2018/2/layout/IconVerticalSolidList"/>
    <dgm:cxn modelId="{E6E97504-8756-4CA4-A7C2-79E37175F99C}" type="presParOf" srcId="{E17BFBFF-7141-489A-9BFC-883D7CC10AC6}" destId="{6238640A-CB36-452A-8221-D52E0E1E428A}" srcOrd="0" destOrd="0" presId="urn:microsoft.com/office/officeart/2018/2/layout/IconVerticalSolidList"/>
    <dgm:cxn modelId="{AB520C3F-E10D-4715-8F1B-92AE8D059B1D}" type="presParOf" srcId="{E17BFBFF-7141-489A-9BFC-883D7CC10AC6}" destId="{8BC940BD-06EA-4BA5-9B5A-C0E6B92A2295}" srcOrd="1" destOrd="0" presId="urn:microsoft.com/office/officeart/2018/2/layout/IconVerticalSolidList"/>
    <dgm:cxn modelId="{22636804-EE7C-48B9-8CBD-920242FE1583}" type="presParOf" srcId="{E17BFBFF-7141-489A-9BFC-883D7CC10AC6}" destId="{A37152CA-1EA5-4F9C-A4B0-441C5082AFA4}" srcOrd="2" destOrd="0" presId="urn:microsoft.com/office/officeart/2018/2/layout/IconVerticalSolidList"/>
    <dgm:cxn modelId="{8A0B7B24-9604-4282-B10D-49F6289F9FAE}" type="presParOf" srcId="{E17BFBFF-7141-489A-9BFC-883D7CC10AC6}" destId="{8E998058-2443-4A56-9A41-730005C2D1DB}" srcOrd="3" destOrd="0" presId="urn:microsoft.com/office/officeart/2018/2/layout/IconVerticalSolidList"/>
    <dgm:cxn modelId="{57CDB076-10FE-4922-B50C-4CCEE567FC2F}" type="presParOf" srcId="{8209AC59-F132-42BF-A711-CB455D24A750}" destId="{FD3C8263-AF62-4893-A552-262424586464}" srcOrd="7" destOrd="0" presId="urn:microsoft.com/office/officeart/2018/2/layout/IconVerticalSolidList"/>
    <dgm:cxn modelId="{FCF6B9EC-BC2A-41C2-BD8E-055DC92AF7A0}" type="presParOf" srcId="{8209AC59-F132-42BF-A711-CB455D24A750}" destId="{60F5854D-EFBB-4A8E-BD39-ADF3CED3FC35}" srcOrd="8" destOrd="0" presId="urn:microsoft.com/office/officeart/2018/2/layout/IconVerticalSolidList"/>
    <dgm:cxn modelId="{953A100A-3DF3-4557-B79A-709B48E621F1}" type="presParOf" srcId="{60F5854D-EFBB-4A8E-BD39-ADF3CED3FC35}" destId="{913C1CE0-F706-40AE-8B11-B4AAB141ED83}" srcOrd="0" destOrd="0" presId="urn:microsoft.com/office/officeart/2018/2/layout/IconVerticalSolidList"/>
    <dgm:cxn modelId="{5666959A-6BFF-4B91-94B4-0031D4561036}" type="presParOf" srcId="{60F5854D-EFBB-4A8E-BD39-ADF3CED3FC35}" destId="{C7F76D47-C87F-43C9-BB3E-CED4781B8B8B}" srcOrd="1" destOrd="0" presId="urn:microsoft.com/office/officeart/2018/2/layout/IconVerticalSolidList"/>
    <dgm:cxn modelId="{7FF8BA42-1C1C-468B-A192-9585802308C9}" type="presParOf" srcId="{60F5854D-EFBB-4A8E-BD39-ADF3CED3FC35}" destId="{3DCF0BBB-35A5-472D-BB4F-E2199E2C37D4}" srcOrd="2" destOrd="0" presId="urn:microsoft.com/office/officeart/2018/2/layout/IconVerticalSolidList"/>
    <dgm:cxn modelId="{CD511EB6-E6CB-4CB8-812F-57D6D1742C92}" type="presParOf" srcId="{60F5854D-EFBB-4A8E-BD39-ADF3CED3FC35}" destId="{7F12233D-F6EA-422A-819D-CA4F581A41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BB5FD-0D64-477D-8C54-72AB041018EB}">
      <dsp:nvSpPr>
        <dsp:cNvPr id="0" name=""/>
        <dsp:cNvSpPr/>
      </dsp:nvSpPr>
      <dsp:spPr>
        <a:xfrm>
          <a:off x="0" y="425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DBAD2-C919-4F72-90FB-D2D8A21E6C25}">
      <dsp:nvSpPr>
        <dsp:cNvPr id="0" name=""/>
        <dsp:cNvSpPr/>
      </dsp:nvSpPr>
      <dsp:spPr>
        <a:xfrm>
          <a:off x="274227" y="208227"/>
          <a:ext cx="498596" cy="498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CDEC1-EDE3-4638-8EBD-3A2A6E8FAC04}">
      <dsp:nvSpPr>
        <dsp:cNvPr id="0" name=""/>
        <dsp:cNvSpPr/>
      </dsp:nvSpPr>
      <dsp:spPr>
        <a:xfrm>
          <a:off x="1047052" y="425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SVM,KNN and logistic Regression model  perform the best prediction accuracy on this dataset </a:t>
          </a:r>
        </a:p>
      </dsp:txBody>
      <dsp:txXfrm>
        <a:off x="1047052" y="4256"/>
        <a:ext cx="5243173" cy="906538"/>
      </dsp:txXfrm>
    </dsp:sp>
    <dsp:sp modelId="{204F8CAA-CDCF-47F7-BC59-046E302EBA3F}">
      <dsp:nvSpPr>
        <dsp:cNvPr id="0" name=""/>
        <dsp:cNvSpPr/>
      </dsp:nvSpPr>
      <dsp:spPr>
        <a:xfrm>
          <a:off x="0" y="1137429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A22B8-42BE-4A73-8A1F-1CAA67DD30D5}">
      <dsp:nvSpPr>
        <dsp:cNvPr id="0" name=""/>
        <dsp:cNvSpPr/>
      </dsp:nvSpPr>
      <dsp:spPr>
        <a:xfrm>
          <a:off x="274227" y="1341400"/>
          <a:ext cx="498596" cy="498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69F2-1A1C-4765-9DFB-3EF4919171DE}">
      <dsp:nvSpPr>
        <dsp:cNvPr id="0" name=""/>
        <dsp:cNvSpPr/>
      </dsp:nvSpPr>
      <dsp:spPr>
        <a:xfrm>
          <a:off x="1047052" y="1137429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weighted payloads perform better than the heavier payload </a:t>
          </a:r>
        </a:p>
      </dsp:txBody>
      <dsp:txXfrm>
        <a:off x="1047052" y="1137429"/>
        <a:ext cx="5243173" cy="906538"/>
      </dsp:txXfrm>
    </dsp:sp>
    <dsp:sp modelId="{68021421-43E7-42C1-B242-0E6A3A1EB1D7}">
      <dsp:nvSpPr>
        <dsp:cNvPr id="0" name=""/>
        <dsp:cNvSpPr/>
      </dsp:nvSpPr>
      <dsp:spPr>
        <a:xfrm>
          <a:off x="0" y="2270603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77137-58FB-44F9-88DC-29EF24FF1660}">
      <dsp:nvSpPr>
        <dsp:cNvPr id="0" name=""/>
        <dsp:cNvSpPr/>
      </dsp:nvSpPr>
      <dsp:spPr>
        <a:xfrm>
          <a:off x="274227" y="2474574"/>
          <a:ext cx="498596" cy="4985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6D3AF-B46F-4204-8133-6CCE2BAC7795}">
      <dsp:nvSpPr>
        <dsp:cNvPr id="0" name=""/>
        <dsp:cNvSpPr/>
      </dsp:nvSpPr>
      <dsp:spPr>
        <a:xfrm>
          <a:off x="1047052" y="2270603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success rates for SpaceX launches is directly proportional time in years they will eventually perfect the Launches </a:t>
          </a:r>
        </a:p>
      </dsp:txBody>
      <dsp:txXfrm>
        <a:off x="1047052" y="2270603"/>
        <a:ext cx="5243173" cy="906538"/>
      </dsp:txXfrm>
    </dsp:sp>
    <dsp:sp modelId="{6238640A-CB36-452A-8221-D52E0E1E428A}">
      <dsp:nvSpPr>
        <dsp:cNvPr id="0" name=""/>
        <dsp:cNvSpPr/>
      </dsp:nvSpPr>
      <dsp:spPr>
        <a:xfrm>
          <a:off x="0" y="340377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940BD-06EA-4BA5-9B5A-C0E6B92A2295}">
      <dsp:nvSpPr>
        <dsp:cNvPr id="0" name=""/>
        <dsp:cNvSpPr/>
      </dsp:nvSpPr>
      <dsp:spPr>
        <a:xfrm>
          <a:off x="274227" y="3607747"/>
          <a:ext cx="498596" cy="4985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98058-2443-4A56-9A41-730005C2D1DB}">
      <dsp:nvSpPr>
        <dsp:cNvPr id="0" name=""/>
        <dsp:cNvSpPr/>
      </dsp:nvSpPr>
      <dsp:spPr>
        <a:xfrm>
          <a:off x="1047052" y="340377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KSC LC 39A hat the most successful launches from all the sites </a:t>
          </a:r>
        </a:p>
      </dsp:txBody>
      <dsp:txXfrm>
        <a:off x="1047052" y="3403776"/>
        <a:ext cx="5243173" cy="906538"/>
      </dsp:txXfrm>
    </dsp:sp>
    <dsp:sp modelId="{913C1CE0-F706-40AE-8B11-B4AAB141ED83}">
      <dsp:nvSpPr>
        <dsp:cNvPr id="0" name=""/>
        <dsp:cNvSpPr/>
      </dsp:nvSpPr>
      <dsp:spPr>
        <a:xfrm>
          <a:off x="0" y="4536950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76D47-C87F-43C9-BB3E-CED4781B8B8B}">
      <dsp:nvSpPr>
        <dsp:cNvPr id="0" name=""/>
        <dsp:cNvSpPr/>
      </dsp:nvSpPr>
      <dsp:spPr>
        <a:xfrm>
          <a:off x="274227" y="4740921"/>
          <a:ext cx="498596" cy="4985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2233D-F6EA-422A-819D-CA4F581A418D}">
      <dsp:nvSpPr>
        <dsp:cNvPr id="0" name=""/>
        <dsp:cNvSpPr/>
      </dsp:nvSpPr>
      <dsp:spPr>
        <a:xfrm>
          <a:off x="1047052" y="4536950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Orbit GEO,HEO,SSO,ES L1 has the best success rate </a:t>
          </a:r>
        </a:p>
      </dsp:txBody>
      <dsp:txXfrm>
        <a:off x="1047052" y="4536950"/>
        <a:ext cx="5243173" cy="906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42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0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6824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30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6713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74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4E6425-0181-43F2-84FC-787E803FD2F8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39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0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55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76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8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3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96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50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FF16868-8199-4C2C-A5B1-63AEE139F88E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1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AD9FF7F-6988-44CC-821B-644E70CD2F73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508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E451C3-0FF4-47C4-B829-773ADF60F88C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3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74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352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890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A879A6-0FD0-4734-A311-86BFCA472E6E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82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41001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97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4532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09" r:id="rId14"/>
    <p:sldLayoutId id="2147483710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2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Toure Mohamed Ali</a:t>
            </a:r>
          </a:p>
          <a:p>
            <a:r>
              <a:rPr lang="en-US" dirty="0"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14.06.2024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1886" y="3779978"/>
            <a:ext cx="6055396" cy="11901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https://github.com/YmClash/SpaceY/blob/master/JUPYTER/labs-jupyter-spacex-Data%20wrangling.ipynb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97A8F12-CC3C-C471-D7AC-D24B709114E0}"/>
              </a:ext>
            </a:extLst>
          </p:cNvPr>
          <p:cNvGrpSpPr/>
          <p:nvPr/>
        </p:nvGrpSpPr>
        <p:grpSpPr>
          <a:xfrm>
            <a:off x="6686114" y="2111058"/>
            <a:ext cx="4219966" cy="2891155"/>
            <a:chOff x="-61989" y="0"/>
            <a:chExt cx="4220332" cy="2891395"/>
          </a:xfrm>
        </p:grpSpPr>
        <p:sp>
          <p:nvSpPr>
            <p:cNvPr id="6" name="Zone de texte 2">
              <a:extLst>
                <a:ext uri="{FF2B5EF4-FFF2-40B4-BE49-F238E27FC236}">
                  <a16:creationId xmlns:a16="http://schemas.microsoft.com/office/drawing/2014/main" id="{15AB7EEC-D42A-1B9E-CA4C-1C7ECDE90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1989" y="0"/>
              <a:ext cx="1219834" cy="8215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Check null values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Zone de texte 2">
              <a:extLst>
                <a:ext uri="{FF2B5EF4-FFF2-40B4-BE49-F238E27FC236}">
                  <a16:creationId xmlns:a16="http://schemas.microsoft.com/office/drawing/2014/main" id="{093072D4-2A2D-2EAE-5F6F-F6CB04726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727" y="0"/>
              <a:ext cx="1219200" cy="99758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Calculate the number of Launches on each site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Zone de texte 2">
              <a:extLst>
                <a:ext uri="{FF2B5EF4-FFF2-40B4-BE49-F238E27FC236}">
                  <a16:creationId xmlns:a16="http://schemas.microsoft.com/office/drawing/2014/main" id="{95D842E7-69B8-CB76-9BEB-EF824CFFE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330" y="35626"/>
              <a:ext cx="1219200" cy="10001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Calculate the number and occurrence of each orbit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Zone de texte 2">
              <a:extLst>
                <a:ext uri="{FF2B5EF4-FFF2-40B4-BE49-F238E27FC236}">
                  <a16:creationId xmlns:a16="http://schemas.microsoft.com/office/drawing/2014/main" id="{59C15C89-5921-A393-C13B-CBE23CD76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413164"/>
              <a:ext cx="1219200" cy="14461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Handle null values 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Zone de texte 2">
              <a:extLst>
                <a:ext uri="{FF2B5EF4-FFF2-40B4-BE49-F238E27FC236}">
                  <a16:creationId xmlns:a16="http://schemas.microsoft.com/office/drawing/2014/main" id="{84371910-4B75-9CE8-4C62-BF17E4C27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9101" y="1407226"/>
              <a:ext cx="1219200" cy="14465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Create a landing outcome label from Outcome Column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Zone de texte 2">
              <a:extLst>
                <a:ext uri="{FF2B5EF4-FFF2-40B4-BE49-F238E27FC236}">
                  <a16:creationId xmlns:a16="http://schemas.microsoft.com/office/drawing/2014/main" id="{F1406699-E0DE-0640-C460-9A98B8143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9143" y="1466603"/>
              <a:ext cx="1219200" cy="142479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GB" sz="1200" b="1" kern="100" dirty="0">
                  <a:solidFill>
                    <a:srgbClr val="FF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Calculate the number and occurrence of mission outcome per orbit type</a:t>
              </a:r>
              <a:endParaRPr lang="fr-CH" sz="12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228DC2F8-164C-854F-FE78-99B2931F3B98}"/>
                </a:ext>
              </a:extLst>
            </p:cNvPr>
            <p:cNvCxnSpPr/>
            <p:nvPr/>
          </p:nvCxnSpPr>
          <p:spPr>
            <a:xfrm flipV="1">
              <a:off x="1252847" y="514350"/>
              <a:ext cx="200025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D77BF498-2E4F-D135-E208-0091A3717394}"/>
                </a:ext>
              </a:extLst>
            </p:cNvPr>
            <p:cNvCxnSpPr/>
            <p:nvPr/>
          </p:nvCxnSpPr>
          <p:spPr>
            <a:xfrm flipV="1">
              <a:off x="2731325" y="549976"/>
              <a:ext cx="200025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D20D293B-7879-EB3F-E0B9-2C2FD38532F7}"/>
                </a:ext>
              </a:extLst>
            </p:cNvPr>
            <p:cNvCxnSpPr/>
            <p:nvPr/>
          </p:nvCxnSpPr>
          <p:spPr>
            <a:xfrm>
              <a:off x="3537857" y="1045029"/>
              <a:ext cx="0" cy="4156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18D375B6-C7F2-304B-5334-5CF589642294}"/>
                </a:ext>
              </a:extLst>
            </p:cNvPr>
            <p:cNvCxnSpPr/>
            <p:nvPr/>
          </p:nvCxnSpPr>
          <p:spPr>
            <a:xfrm flipH="1">
              <a:off x="2607871" y="2111581"/>
              <a:ext cx="314696" cy="5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EDD6F4E-856E-67F1-7BC8-FE8355A9959C}"/>
                </a:ext>
              </a:extLst>
            </p:cNvPr>
            <p:cNvCxnSpPr/>
            <p:nvPr/>
          </p:nvCxnSpPr>
          <p:spPr>
            <a:xfrm flipH="1">
              <a:off x="1201882" y="2148444"/>
              <a:ext cx="2137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1398" y="5565864"/>
            <a:ext cx="10242550" cy="7461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https://github.com/YmClash/SpaceY/blob/master/JUPYTER/jupyter-labs-eda-dataviz.ipynb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C0D61DEC-09EC-16FE-1239-DFECF509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37" y="1426866"/>
            <a:ext cx="2274166" cy="1517301"/>
          </a:xfrm>
          <a:prstGeom prst="rect">
            <a:avLst/>
          </a:prstGeom>
        </p:spPr>
      </p:pic>
      <p:pic>
        <p:nvPicPr>
          <p:cNvPr id="8" name="Image 7" descr="Une image contenant texte,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787D2785-0C76-00A8-A070-47A8C150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802" y="1426866"/>
            <a:ext cx="1928839" cy="1420564"/>
          </a:xfrm>
          <a:prstGeom prst="rect">
            <a:avLst/>
          </a:prstGeom>
        </p:spPr>
      </p:pic>
      <p:pic>
        <p:nvPicPr>
          <p:cNvPr id="10" name="Image 9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442A3FF3-C5DD-06C1-2E92-0D9B36105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73" y="1426866"/>
            <a:ext cx="2274166" cy="1420564"/>
          </a:xfrm>
          <a:prstGeom prst="rect">
            <a:avLst/>
          </a:prstGeom>
        </p:spPr>
      </p:pic>
      <p:pic>
        <p:nvPicPr>
          <p:cNvPr id="12" name="Image 11" descr="Une image contenant texte, capture d’écran, ligne, nombre&#10;&#10;Description générée automatiquement">
            <a:extLst>
              <a:ext uri="{FF2B5EF4-FFF2-40B4-BE49-F238E27FC236}">
                <a16:creationId xmlns:a16="http://schemas.microsoft.com/office/drawing/2014/main" id="{00B87B45-7F11-FF60-C764-1469A9AC9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1995" y="1429242"/>
            <a:ext cx="2933610" cy="1514925"/>
          </a:xfrm>
          <a:prstGeom prst="rect">
            <a:avLst/>
          </a:prstGeom>
        </p:spPr>
      </p:pic>
      <p:pic>
        <p:nvPicPr>
          <p:cNvPr id="14" name="Image 13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EE6965BD-F7E8-A23F-C884-B7229E522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47" y="3242843"/>
            <a:ext cx="2662609" cy="2024345"/>
          </a:xfrm>
          <a:prstGeom prst="rect">
            <a:avLst/>
          </a:prstGeom>
        </p:spPr>
      </p:pic>
      <p:pic>
        <p:nvPicPr>
          <p:cNvPr id="16" name="Image 15" descr="Une image contenant texte, capture d’écran, nombre, affichage&#10;&#10;Description générée automatiquement">
            <a:extLst>
              <a:ext uri="{FF2B5EF4-FFF2-40B4-BE49-F238E27FC236}">
                <a16:creationId xmlns:a16="http://schemas.microsoft.com/office/drawing/2014/main" id="{8AB4DC46-7D40-9B21-F56E-C06C88A47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501" y="3266357"/>
            <a:ext cx="3506344" cy="2024345"/>
          </a:xfrm>
          <a:prstGeom prst="rect">
            <a:avLst/>
          </a:prstGeom>
        </p:spPr>
      </p:pic>
      <p:pic>
        <p:nvPicPr>
          <p:cNvPr id="18" name="Image 17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554EDC71-3A4A-BAD5-543E-BABE04F0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154" y="3249581"/>
            <a:ext cx="3244457" cy="20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619759" y="764373"/>
            <a:ext cx="6257291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385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760" y="1822450"/>
            <a:ext cx="6685392" cy="4819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400"/>
              </a:spcBef>
            </a:pPr>
            <a:r>
              <a:rPr lang="en-US" sz="1000" dirty="0"/>
              <a:t>SQL queries  performed in the database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Display the names of the unique launch sites  in the space mission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Display 5 records where launch sites begin with the string 'CCA’ 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Display the total payload mass carried by boosters launched by NASA (CRS)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Display average payload mass carried by booster version F9 v1.1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 Listing the date when the first successful landing outcome in ground pad was achieved.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Listing the names of the boosters which have success in drone ship and have payload mass greater than 4000 but less than 6000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Listing the total number of successful and failure mission outcomes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Listing the names of the booster versions which have carried the maximum payload mass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Listing the records which will display the month names, successful landing outcomes in ground pad ,booster version ,launch site for the months in year 2017</a:t>
            </a:r>
          </a:p>
          <a:p>
            <a:pPr lvl="1">
              <a:spcBef>
                <a:spcPts val="1400"/>
              </a:spcBef>
            </a:pPr>
            <a:r>
              <a:rPr lang="en-US" sz="1000" dirty="0"/>
              <a:t>Ranking  the count of successful landing outcomes between the date 04/06/2010 and 20/03/2017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000" dirty="0"/>
          </a:p>
          <a:p>
            <a:pPr>
              <a:spcBef>
                <a:spcPts val="1400"/>
              </a:spcBef>
            </a:pPr>
            <a:r>
              <a:rPr lang="en-US" sz="1000" dirty="0"/>
              <a:t>https://github.com/YmClash/SpaceY/blob/master/JUPYTER/jupyter-labs-eda-sql-coursera_sqllite.ipynb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ocket launch">
            <a:extLst>
              <a:ext uri="{FF2B5EF4-FFF2-40B4-BE49-F238E27FC236}">
                <a16:creationId xmlns:a16="http://schemas.microsoft.com/office/drawing/2014/main" id="{C6B2BE52-EE15-34A7-15B8-96EA0CD60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53" r="13567" b="-1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-1" y="764373"/>
            <a:ext cx="4491613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194560"/>
            <a:ext cx="347421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Map markers have been added to the map with aim to find an optimal launch site location for building a launch site </a:t>
            </a: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https://github.com/YmClash/SpaceY/blob/master/JUPYTER/lab_jupyter_launch</a:t>
            </a:r>
            <a:r>
              <a:rPr lang="en-US" sz="1600" dirty="0">
                <a:solidFill>
                  <a:schemeClr val="bg1"/>
                </a:solidFill>
              </a:rPr>
              <a:t>_site_location.ipynb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492DC691-0CE2-0F91-27BD-9D769D8D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085550"/>
            <a:ext cx="6127287" cy="31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5665" y="5832719"/>
            <a:ext cx="10390188" cy="644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https://github.com/YmClash/SpaceY/blob/master/lab_1.py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pic>
        <p:nvPicPr>
          <p:cNvPr id="6" name="Image 5" descr="Une image contenant capture d’écran, diagramme, Graphique, Caractère coloré&#10;&#10;Description générée automatiquement">
            <a:extLst>
              <a:ext uri="{FF2B5EF4-FFF2-40B4-BE49-F238E27FC236}">
                <a16:creationId xmlns:a16="http://schemas.microsoft.com/office/drawing/2014/main" id="{7CEC6326-7500-C5EE-710C-1E93CF93C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7" y="1520577"/>
            <a:ext cx="5938577" cy="3764856"/>
          </a:xfrm>
          <a:prstGeom prst="rect">
            <a:avLst/>
          </a:prstGeom>
        </p:spPr>
      </p:pic>
      <p:pic>
        <p:nvPicPr>
          <p:cNvPr id="13" name="Image 12" descr="Une image contenant capture d’écran, diagramme&#10;&#10;Description générée automatiquement">
            <a:extLst>
              <a:ext uri="{FF2B5EF4-FFF2-40B4-BE49-F238E27FC236}">
                <a16:creationId xmlns:a16="http://schemas.microsoft.com/office/drawing/2014/main" id="{85A4DE58-FED0-C1F1-2802-7F67259A0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6" y="1520577"/>
            <a:ext cx="5245239" cy="376485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5445E8D-BB4D-5201-5E11-25FEA3EA9D6B}"/>
              </a:ext>
            </a:extLst>
          </p:cNvPr>
          <p:cNvSpPr txBox="1"/>
          <p:nvPr/>
        </p:nvSpPr>
        <p:spPr>
          <a:xfrm>
            <a:off x="770011" y="4695817"/>
            <a:ext cx="564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KSC LC-39A </a:t>
            </a:r>
            <a:r>
              <a:rPr lang="de-DE" b="1" dirty="0" err="1">
                <a:solidFill>
                  <a:schemeClr val="bg1"/>
                </a:solidFill>
              </a:rPr>
              <a:t>is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best </a:t>
            </a:r>
            <a:r>
              <a:rPr lang="de-DE" b="1" noProof="1">
                <a:solidFill>
                  <a:schemeClr val="bg1"/>
                </a:solidFill>
              </a:rPr>
              <a:t>launch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site</a:t>
            </a:r>
            <a:r>
              <a:rPr lang="de-DE" b="1" dirty="0">
                <a:solidFill>
                  <a:schemeClr val="bg1"/>
                </a:solidFill>
              </a:rPr>
              <a:t>  </a:t>
            </a:r>
            <a:r>
              <a:rPr lang="de-DE" b="1" dirty="0" err="1">
                <a:solidFill>
                  <a:schemeClr val="bg1"/>
                </a:solidFill>
              </a:rPr>
              <a:t>with</a:t>
            </a:r>
            <a:r>
              <a:rPr lang="de-DE" b="1" dirty="0">
                <a:solidFill>
                  <a:schemeClr val="bg1"/>
                </a:solidFill>
              </a:rPr>
              <a:t>  41,7% </a:t>
            </a:r>
            <a:r>
              <a:rPr lang="de-DE" b="1" dirty="0" err="1">
                <a:solidFill>
                  <a:schemeClr val="bg1"/>
                </a:solidFill>
              </a:rPr>
              <a:t>succes</a:t>
            </a:r>
            <a:endParaRPr lang="fr-CH" b="1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6AD4946-2BB2-B618-E2B4-138A32F9DD90}"/>
              </a:ext>
            </a:extLst>
          </p:cNvPr>
          <p:cNvSpPr txBox="1"/>
          <p:nvPr/>
        </p:nvSpPr>
        <p:spPr>
          <a:xfrm>
            <a:off x="6792686" y="4643197"/>
            <a:ext cx="496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KSC LC-39A  </a:t>
            </a:r>
            <a:r>
              <a:rPr lang="de-DE" b="1" dirty="0" err="1">
                <a:solidFill>
                  <a:schemeClr val="bg1"/>
                </a:solidFill>
              </a:rPr>
              <a:t>as</a:t>
            </a:r>
            <a:r>
              <a:rPr lang="de-DE" b="1" dirty="0">
                <a:solidFill>
                  <a:schemeClr val="bg1"/>
                </a:solidFill>
              </a:rPr>
              <a:t> 76,9% </a:t>
            </a:r>
            <a:r>
              <a:rPr lang="en-US" b="1" dirty="0">
                <a:solidFill>
                  <a:schemeClr val="bg1"/>
                </a:solidFill>
              </a:rPr>
              <a:t>success</a:t>
            </a:r>
            <a:r>
              <a:rPr lang="de-DE" b="1" dirty="0">
                <a:solidFill>
                  <a:schemeClr val="bg1"/>
                </a:solidFill>
              </a:rPr>
              <a:t> rate </a:t>
            </a:r>
            <a:r>
              <a:rPr lang="de-DE" b="1" dirty="0" err="1">
                <a:solidFill>
                  <a:schemeClr val="bg1"/>
                </a:solidFill>
              </a:rPr>
              <a:t>while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other</a:t>
            </a:r>
            <a:r>
              <a:rPr lang="de-DE" b="1" dirty="0">
                <a:solidFill>
                  <a:schemeClr val="bg1"/>
                </a:solidFill>
              </a:rPr>
              <a:t> just 23,1%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r>
              <a:rPr lang="de-DE" b="1" dirty="0">
                <a:solidFill>
                  <a:schemeClr val="bg1"/>
                </a:solidFill>
              </a:rPr>
              <a:t> rate </a:t>
            </a:r>
            <a:endParaRPr lang="fr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13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The Logistic Regression, SVM and the KNN model achieved the Highest accuracy with 83,3% while the SVM perform the best in terms of Area</a:t>
            </a:r>
          </a:p>
          <a:p>
            <a:pPr>
              <a:spcBef>
                <a:spcPts val="1400"/>
              </a:spcBef>
            </a:pPr>
            <a:endParaRPr lang="en-US" sz="1500" dirty="0"/>
          </a:p>
          <a:p>
            <a:pPr>
              <a:spcBef>
                <a:spcPts val="1400"/>
              </a:spcBef>
            </a:pPr>
            <a:endParaRPr lang="en-US" sz="1500" dirty="0"/>
          </a:p>
          <a:p>
            <a:pPr>
              <a:spcBef>
                <a:spcPts val="1400"/>
              </a:spcBef>
            </a:pPr>
            <a:endParaRPr lang="en-US" sz="1500" dirty="0"/>
          </a:p>
          <a:p>
            <a:pPr>
              <a:spcBef>
                <a:spcPts val="1400"/>
              </a:spcBef>
            </a:pPr>
            <a:endParaRPr lang="en-US" sz="1500" dirty="0"/>
          </a:p>
          <a:p>
            <a:pPr>
              <a:spcBef>
                <a:spcPts val="1400"/>
              </a:spcBef>
            </a:pPr>
            <a:r>
              <a:rPr lang="en-US" sz="1500" dirty="0"/>
              <a:t>https://github.com/YmClash/SpaceY/blob/master/JUPYTER/SpaceX_Machine_Learning_Prediction_Part_5.jupyterlite.ipynb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Caractère coloré, Tracé&#10;&#10;Description générée automatiquement">
            <a:extLst>
              <a:ext uri="{FF2B5EF4-FFF2-40B4-BE49-F238E27FC236}">
                <a16:creationId xmlns:a16="http://schemas.microsoft.com/office/drawing/2014/main" id="{6BB875EC-E7F2-4A37-A2B9-FE284D543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2" r="-1" b="2723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045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Resultats</a:t>
            </a:r>
            <a:endParaRPr lang="en-US" sz="3200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1262" y="368300"/>
            <a:ext cx="1042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85800" y="1840698"/>
            <a:ext cx="4330406" cy="4649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SVM,KNN and logistic Regression model  perform the best prediction accuracy on this dataset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Low weighted payloads perform better than the heavier payload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The success rates for SpaceX launches is directly proportional time in years they will</a:t>
            </a: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eventually perfect the Launches </a:t>
            </a: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edit : In June 2024 SpaceX success for the first time to brought  the superheavy in Orbit 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KSC LC 39A hat the most successful launches from all the sites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Orbit GEO,HEO,SSO,ES L1 has the best success rate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5D95A9-8EFC-F4DC-E52E-C0D8ADC4E0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9" r="26377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208985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90435" y="643464"/>
            <a:ext cx="4308225" cy="327306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6695" y="4559989"/>
            <a:ext cx="3761965" cy="1657047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The CCAFS SLC 40 launch site records the most launches than the other sites</a:t>
            </a:r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FCD13CD-14EB-AE60-26E7-3291BE39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628" y="941122"/>
            <a:ext cx="5651987" cy="51150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0967" y="3428999"/>
            <a:ext cx="4280598" cy="210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2000" dirty="0"/>
              <a:t>Most launch with lower Payload Mass launches has been done in the CCAFS SLC 40 launch site </a:t>
            </a:r>
          </a:p>
        </p:txBody>
      </p:sp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FA030266-1414-D75A-2329-A67E0BF9A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14" b="2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5075537C-CA84-1446-933C-8E9D027F9201}" type="slidenum">
              <a:rPr lang="en-US"/>
              <a:pPr defTabSz="457200"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+mn-lt"/>
              </a:rPr>
              <a:t>Resultats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sp>
        <p:nvSpPr>
          <p:cNvPr id="136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20">
            <a:extLst>
              <a:ext uri="{FF2B5EF4-FFF2-40B4-BE49-F238E27FC236}">
                <a16:creationId xmlns:a16="http://schemas.microsoft.com/office/drawing/2014/main" id="{C0F94E0A-6DE2-AD81-67B6-9545DA45B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" r="135" b="3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0870" y="2194560"/>
            <a:ext cx="431074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800" dirty="0">
                <a:solidFill>
                  <a:schemeClr val="bg1"/>
                </a:solidFill>
              </a:rPr>
              <a:t>Missions on Orbit ES-L1,SSO,and HEO have the highest success rate</a:t>
            </a: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texte,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C00377F7-8EC0-17A4-9403-62663D3D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380913"/>
            <a:ext cx="6127287" cy="45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801" y="3327883"/>
            <a:ext cx="3306742" cy="1978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even though the ISS and GTO Orbit record many launches, interest in the VLEO orbit can be observed recently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04EF7B24-70FD-D106-9378-26DE2E7A7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" r="-1" b="-1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801" y="2821774"/>
            <a:ext cx="3306742" cy="339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2400" dirty="0"/>
              <a:t>There is a correlation between the Payload in the direction of the ISS and GTO orbits</a:t>
            </a: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texte, capture d’écran, nombre, affichage&#10;&#10;Description générée automatiquement">
            <a:extLst>
              <a:ext uri="{FF2B5EF4-FFF2-40B4-BE49-F238E27FC236}">
                <a16:creationId xmlns:a16="http://schemas.microsoft.com/office/drawing/2014/main" id="{644CE98D-5A3F-161E-E47A-05E4F3983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2" r="-3" b="-3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801" y="3135086"/>
            <a:ext cx="3306742" cy="3083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800" dirty="0">
                <a:solidFill>
                  <a:schemeClr val="bg1"/>
                </a:solidFill>
              </a:rPr>
              <a:t>The success rate started increasing around 2013</a:t>
            </a:r>
          </a:p>
        </p:txBody>
      </p:sp>
      <p:sp useBgFill="1">
        <p:nvSpPr>
          <p:cNvPr id="32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638A9685-F5DB-7DBD-5353-97FBD49A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88" y="1336566"/>
            <a:ext cx="606258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* from SPACEXTBL </a:t>
            </a:r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This SQL query command display the names of the unique launch sites in the space mission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BE3F0483-B588-12A5-64D1-996181C10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061" b="-3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194560"/>
            <a:ext cx="349431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%</a:t>
            </a:r>
            <a:r>
              <a:rPr lang="en-US" sz="1600" dirty="0" err="1">
                <a:solidFill>
                  <a:schemeClr val="bg1"/>
                </a:solidFill>
              </a:rPr>
              <a:t>sql</a:t>
            </a:r>
            <a:r>
              <a:rPr lang="en-US" sz="1600" dirty="0">
                <a:solidFill>
                  <a:schemeClr val="bg1"/>
                </a:solidFill>
              </a:rPr>
              <a:t> select * from SPACEXTABLE WHERE </a:t>
            </a:r>
            <a:r>
              <a:rPr lang="en-US" sz="1600" dirty="0" err="1">
                <a:solidFill>
                  <a:schemeClr val="bg1"/>
                </a:solidFill>
              </a:rPr>
              <a:t>launch_site</a:t>
            </a:r>
            <a:r>
              <a:rPr lang="en-US" sz="1600" dirty="0">
                <a:solidFill>
                  <a:schemeClr val="bg1"/>
                </a:solidFill>
              </a:rPr>
              <a:t> LIKE 'CCA%' LIMIT 5</a:t>
            </a: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This SQL query command display 5 records where launch sites begin with the string 'CCA' </a:t>
            </a:r>
          </a:p>
        </p:txBody>
      </p:sp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BB5C7BED-ECC2-FAE7-243C-257FA7E2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621688"/>
            <a:ext cx="6127287" cy="20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%</a:t>
            </a:r>
            <a:r>
              <a:rPr lang="en-US" sz="1600" dirty="0" err="1">
                <a:solidFill>
                  <a:schemeClr val="bg1"/>
                </a:solidFill>
              </a:rPr>
              <a:t>sql</a:t>
            </a:r>
            <a:r>
              <a:rPr lang="en-US" sz="1600" dirty="0">
                <a:solidFill>
                  <a:schemeClr val="bg1"/>
                </a:solidFill>
              </a:rPr>
              <a:t> SELECT SUM(</a:t>
            </a:r>
            <a:r>
              <a:rPr lang="en-US" sz="1600" dirty="0" err="1">
                <a:solidFill>
                  <a:schemeClr val="bg1"/>
                </a:solidFill>
              </a:rPr>
              <a:t>payload_mass__kg</a:t>
            </a:r>
            <a:r>
              <a:rPr lang="en-US" sz="1600" dirty="0">
                <a:solidFill>
                  <a:schemeClr val="bg1"/>
                </a:solidFill>
              </a:rPr>
              <a:t>_)  AS </a:t>
            </a:r>
            <a:r>
              <a:rPr lang="en-US" sz="1600" dirty="0" err="1">
                <a:solidFill>
                  <a:schemeClr val="bg1"/>
                </a:solidFill>
              </a:rPr>
              <a:t>total_mass</a:t>
            </a:r>
            <a:r>
              <a:rPr lang="en-US" sz="1600" dirty="0">
                <a:solidFill>
                  <a:schemeClr val="bg1"/>
                </a:solidFill>
              </a:rPr>
              <a:t> FROM SPACEXTABLE WHERE customer LIKE 'NASA (CRS)%’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This SQL query command display the total payload mass carried by boosters launched by NASA (CRS)</a:t>
            </a:r>
          </a:p>
        </p:txBody>
      </p:sp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20F67FF-02F8-AC71-6E86-82BFA8B1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3058257"/>
            <a:ext cx="6127287" cy="11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date from SPACEXTABLE  WHERE </a:t>
            </a:r>
            <a:r>
              <a:rPr lang="en-US" sz="1600" dirty="0" err="1"/>
              <a:t>mission_outcome</a:t>
            </a:r>
            <a:r>
              <a:rPr lang="en-US" sz="1600" dirty="0"/>
              <a:t> LIKE 'Success%' AND </a:t>
            </a:r>
            <a:r>
              <a:rPr lang="en-US" sz="1600" dirty="0" err="1"/>
              <a:t>landing_outcome</a:t>
            </a:r>
            <a:r>
              <a:rPr lang="en-US" sz="1600" dirty="0"/>
              <a:t> LIKE 'Success (ground pad)%' ORDER BY date ASC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spcBef>
                <a:spcPts val="1400"/>
              </a:spcBef>
              <a:buNone/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This SQL query command display the average payload mass carried by booster version F9 v1.1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logiciel, Police, Logiciel multimédia&#10;&#10;Description générée automatiquement">
            <a:extLst>
              <a:ext uri="{FF2B5EF4-FFF2-40B4-BE49-F238E27FC236}">
                <a16:creationId xmlns:a16="http://schemas.microsoft.com/office/drawing/2014/main" id="{44A8CDC4-3B75-2AD2-2005-64938AD2E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4" r="74126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7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%</a:t>
            </a:r>
            <a:r>
              <a:rPr lang="en-US" sz="1600" dirty="0" err="1">
                <a:solidFill>
                  <a:schemeClr val="bg1"/>
                </a:solidFill>
              </a:rPr>
              <a:t>sql</a:t>
            </a:r>
            <a:r>
              <a:rPr lang="en-US" sz="1600" dirty="0">
                <a:solidFill>
                  <a:schemeClr val="bg1"/>
                </a:solidFill>
              </a:rPr>
              <a:t> SELECT date from SPACEXTABLE  WHERE </a:t>
            </a:r>
            <a:r>
              <a:rPr lang="en-US" sz="1600" dirty="0" err="1">
                <a:solidFill>
                  <a:schemeClr val="bg1"/>
                </a:solidFill>
              </a:rPr>
              <a:t>mission_outcome</a:t>
            </a:r>
            <a:r>
              <a:rPr lang="en-US" sz="1600" dirty="0">
                <a:solidFill>
                  <a:schemeClr val="bg1"/>
                </a:solidFill>
              </a:rPr>
              <a:t> LIKE 'Success%' AND </a:t>
            </a:r>
            <a:r>
              <a:rPr lang="en-US" sz="1600" dirty="0" err="1">
                <a:solidFill>
                  <a:schemeClr val="bg1"/>
                </a:solidFill>
              </a:rPr>
              <a:t>landing_outcome</a:t>
            </a:r>
            <a:r>
              <a:rPr lang="en-US" sz="1600" dirty="0">
                <a:solidFill>
                  <a:schemeClr val="bg1"/>
                </a:solidFill>
              </a:rPr>
              <a:t> LIKE 'Success (ground pad)%' ORDER BY date ASC </a:t>
            </a: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This SQL query command display the date when the first successful landing outcome in ground pad was achieved</a:t>
            </a:r>
          </a:p>
        </p:txBody>
      </p:sp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capture d’écran, logiciel, texte, Logiciel multimédia&#10;&#10;Description générée automatiquement">
            <a:extLst>
              <a:ext uri="{FF2B5EF4-FFF2-40B4-BE49-F238E27FC236}">
                <a16:creationId xmlns:a16="http://schemas.microsoft.com/office/drawing/2014/main" id="{6A50F15F-BC5B-06C0-70DE-CC347976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552756"/>
            <a:ext cx="6127287" cy="21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542170" y="1260627"/>
            <a:ext cx="3521830" cy="4953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4000kg and 6000</a:t>
            </a:r>
            <a:r>
              <a:rPr lang="en-US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kG</a:t>
            </a:r>
            <a:endParaRPr lang="en-US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1610" y="1260628"/>
            <a:ext cx="7004590" cy="2890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%sql SELECT booster_version FROM SPACEXTABLE WHERE payload_mass__kg_ BETWEEN 4000 AND 6000 AND landing_outcome LIKE 'Success (drone ship)%'</a:t>
            </a:r>
          </a:p>
          <a:p>
            <a:pPr>
              <a:spcBef>
                <a:spcPts val="1400"/>
              </a:spcBef>
            </a:pPr>
            <a:r>
              <a:rPr lang="en-US" dirty="0"/>
              <a:t>This SQL query command display the names of the boosters which have success in drone ship and have payload mass greater than 4000 but less than 6000</a:t>
            </a:r>
          </a:p>
        </p:txBody>
      </p:sp>
      <p:pic>
        <p:nvPicPr>
          <p:cNvPr id="3" name="Image 2" descr="Une image contenant texte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E9EEFBDE-CC99-650D-3C71-0CC5C8C2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10" y="4292724"/>
            <a:ext cx="7004590" cy="15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Summary of methodologies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Data Collection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Data Wrangling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EDA with Data Visualization with matplotlib and co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EDA with SQL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Interactive map with Folium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Dashboard with Dash Plotly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Perform predictive analysis using divers' plot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Summary of all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EDA resultat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Interactive analysis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Predictive analysis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0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330674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</a:t>
            </a:r>
            <a:r>
              <a:rPr lang="en-US" sz="1600" dirty="0" err="1"/>
              <a:t>mission_outcome</a:t>
            </a:r>
            <a:r>
              <a:rPr lang="en-US" sz="1600" dirty="0"/>
              <a:t>, COUNT(*) as total FROM SPACEXTBL GROUP by </a:t>
            </a:r>
            <a:r>
              <a:rPr lang="en-US" sz="1600" dirty="0" err="1"/>
              <a:t>mission_outcome</a:t>
            </a: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/>
              <a:t> 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This SQL query command display the total number of successful and failure mission outcomes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877BA32-112E-46E8-C0EC-6997F02C3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8" r="32370" b="-1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4753466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4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94560"/>
            <a:ext cx="4753466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%sql SELECT booster_version FROM SPACEXTABLE WHERE payload_mass__kg_ = (SELECT MAX(payload_mass__kg_) FROM SPACEXTABLE) </a:t>
            </a:r>
          </a:p>
          <a:p>
            <a:pPr marL="0">
              <a:spcBef>
                <a:spcPts val="1400"/>
              </a:spcBef>
            </a:pPr>
            <a:endParaRPr lang="en-US"/>
          </a:p>
          <a:p>
            <a:pPr>
              <a:spcBef>
                <a:spcPts val="1400"/>
              </a:spcBef>
            </a:pPr>
            <a:r>
              <a:rPr lang="en-US"/>
              <a:t>This SQL query command display the the names of the booster versions which have carried the maximum payload mass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FE77765A-21DD-76B6-B19E-B08E1A991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60" b="2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1716" y="4544208"/>
            <a:ext cx="9745663" cy="161925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</a:rPr>
              <a:t>%</a:t>
            </a:r>
            <a:r>
              <a:rPr lang="en-US" sz="2200" dirty="0" err="1">
                <a:latin typeface="Abadi"/>
              </a:rPr>
              <a:t>sql</a:t>
            </a:r>
            <a:r>
              <a:rPr lang="en-US" sz="2200" dirty="0">
                <a:latin typeface="Abadi"/>
              </a:rPr>
              <a:t> SELECT </a:t>
            </a:r>
            <a:r>
              <a:rPr lang="en-US" sz="2200" dirty="0" err="1">
                <a:latin typeface="Abadi"/>
              </a:rPr>
              <a:t>strftime</a:t>
            </a:r>
            <a:r>
              <a:rPr lang="en-US" sz="2200" dirty="0">
                <a:latin typeface="Abadi"/>
              </a:rPr>
              <a:t>('%m', date) AS month, </a:t>
            </a:r>
            <a:r>
              <a:rPr lang="en-US" sz="2200" dirty="0" err="1">
                <a:latin typeface="Abadi"/>
              </a:rPr>
              <a:t>landing_outcome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 err="1">
                <a:latin typeface="Abadi"/>
              </a:rPr>
              <a:t>booster_version</a:t>
            </a:r>
            <a:r>
              <a:rPr lang="en-US" sz="2200" dirty="0">
                <a:latin typeface="Abadi"/>
              </a:rPr>
              <a:t>, </a:t>
            </a:r>
            <a:r>
              <a:rPr lang="en-US" sz="2200" dirty="0" err="1">
                <a:latin typeface="Abadi"/>
              </a:rPr>
              <a:t>launch_site</a:t>
            </a:r>
            <a:r>
              <a:rPr lang="en-US" sz="2200" dirty="0">
                <a:latin typeface="Abadi"/>
              </a:rPr>
              <a:t> FROM SPACEXTABLE WHERE </a:t>
            </a:r>
            <a:r>
              <a:rPr lang="en-US" sz="2200" dirty="0" err="1">
                <a:latin typeface="Abadi"/>
              </a:rPr>
              <a:t>strftime</a:t>
            </a:r>
            <a:r>
              <a:rPr lang="en-US" sz="2200" dirty="0">
                <a:latin typeface="Abadi"/>
              </a:rPr>
              <a:t>('%Y', date) = '2015' AND </a:t>
            </a:r>
            <a:r>
              <a:rPr lang="en-US" sz="2200" dirty="0" err="1">
                <a:latin typeface="Abadi"/>
              </a:rPr>
              <a:t>landing_outcome</a:t>
            </a:r>
            <a:r>
              <a:rPr lang="en-US" sz="2200" dirty="0">
                <a:latin typeface="Abadi"/>
              </a:rPr>
              <a:t> LIKE 'Failure (drone ship)%’;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This SQL query command list the records which will display the month names, failure landing outcomes in drone ship ,booster versions, launch site for the months in year 2015</a:t>
            </a:r>
            <a:endParaRPr lang="en-US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 5" descr="Une image contenant texte, logiciel, Logiciel multimédia, Police&#10;&#10;Description générée automatiquement">
            <a:extLst>
              <a:ext uri="{FF2B5EF4-FFF2-40B4-BE49-F238E27FC236}">
                <a16:creationId xmlns:a16="http://schemas.microsoft.com/office/drawing/2014/main" id="{422B48DB-782A-0280-7029-AC61E829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53" y="1562567"/>
            <a:ext cx="10144991" cy="25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E41B83-C09C-4859-AB94-511A2C0BB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E05C4E-6F76-43EC-9537-2BA7871BB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</a:t>
            </a:r>
            <a:r>
              <a:rPr lang="en-US" sz="1600" dirty="0" err="1"/>
              <a:t>landing_outcome</a:t>
            </a:r>
            <a:r>
              <a:rPr lang="en-US" sz="1600" dirty="0"/>
              <a:t>, COUNT(*) as total FROM SPACEXTABLE WHERE date BETWEEN '2010-06-04' AND '2017-03-20' GROUP BY </a:t>
            </a:r>
            <a:r>
              <a:rPr lang="en-US" sz="1600" dirty="0" err="1"/>
              <a:t>landing_outcome</a:t>
            </a:r>
            <a:r>
              <a:rPr lang="en-US" sz="1600" dirty="0"/>
              <a:t> ORDER BY total DESC;</a:t>
            </a:r>
          </a:p>
          <a:p>
            <a:pPr marL="0"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This SQL query command display the Rank the count of landing outcomes (such as Failure (drone ship) or Success (ground pad)) between the date 2010-06-04 and 2017-03-20, in descending order </a:t>
            </a:r>
          </a:p>
        </p:txBody>
      </p:sp>
      <p:pic>
        <p:nvPicPr>
          <p:cNvPr id="6" name="Image 5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90219986-275B-9740-91F3-DC09B909B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6" r="27052" b="1"/>
          <a:stretch/>
        </p:blipFill>
        <p:spPr>
          <a:xfrm>
            <a:off x="4972699" y="746126"/>
            <a:ext cx="6533501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E41B83-C09C-4859-AB94-511A2C0BB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05C4E-6F76-43EC-9537-2BA7871BB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NASA Johnson Space Center at Houston, Texas.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/>
          </a:p>
          <a:p>
            <a:pPr>
              <a:spcBef>
                <a:spcPts val="1400"/>
              </a:spcBef>
            </a:pPr>
            <a:endParaRPr lang="en-US" sz="1600"/>
          </a:p>
          <a:p>
            <a:pPr>
              <a:spcBef>
                <a:spcPts val="1400"/>
              </a:spcBef>
            </a:pPr>
            <a:r>
              <a:rPr lang="en-US" sz="1600"/>
              <a:t>NASA Johnson Space Center at Houston, Texas.</a:t>
            </a:r>
          </a:p>
        </p:txBody>
      </p:sp>
      <p:pic>
        <p:nvPicPr>
          <p:cNvPr id="6" name="Image 5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FBA8E9EA-AAA7-0567-ABF4-1D2DCADA6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9" r="-1" b="16323"/>
          <a:stretch/>
        </p:blipFill>
        <p:spPr>
          <a:xfrm>
            <a:off x="4972699" y="746126"/>
            <a:ext cx="6533501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3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7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sites Market on a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/>
              <a:pPr defTabSz="457200"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All Launch sites Market on a map</a:t>
            </a:r>
          </a:p>
          <a:p>
            <a:pPr>
              <a:spcBef>
                <a:spcPts val="1400"/>
              </a:spcBef>
            </a:pPr>
            <a:endParaRPr lang="en-US" sz="1600" dirty="0"/>
          </a:p>
          <a:p>
            <a:pPr marL="0">
              <a:spcBef>
                <a:spcPts val="1400"/>
              </a:spcBef>
            </a:pPr>
            <a:endParaRPr lang="en-US" sz="1600" dirty="0"/>
          </a:p>
        </p:txBody>
      </p:sp>
      <p:pic>
        <p:nvPicPr>
          <p:cNvPr id="4" name="Image 3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23D25CD7-FB13-09A4-3837-A7E0F7882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1889864"/>
            <a:ext cx="6533501" cy="31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445778" y="1687073"/>
            <a:ext cx="3761964" cy="327306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proximities such as railway, highway, coastline</a:t>
            </a:r>
          </a:p>
        </p:txBody>
      </p:sp>
      <p:pic>
        <p:nvPicPr>
          <p:cNvPr id="12" name="Image 11" descr="Une image contenant diagramme, ligne, texte, capture d’écran&#10;&#10;Description générée automatiquement">
            <a:extLst>
              <a:ext uri="{FF2B5EF4-FFF2-40B4-BE49-F238E27FC236}">
                <a16:creationId xmlns:a16="http://schemas.microsoft.com/office/drawing/2014/main" id="{007338FD-31CC-237C-3A70-C2C4FD84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2077720"/>
            <a:ext cx="6177937" cy="28418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9" name="Picture 3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90DA225-D563-4661-9BA5-71FFD1DDF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85800" y="4512365"/>
            <a:ext cx="10820400" cy="100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success launches by all sites</a:t>
            </a:r>
          </a:p>
        </p:txBody>
      </p:sp>
      <p:pic>
        <p:nvPicPr>
          <p:cNvPr id="6" name="Image 5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F6A4CAC3-FBF4-6261-DFF3-8029BDC3D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41" y="640080"/>
            <a:ext cx="8050807" cy="36027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9794" y="6360378"/>
            <a:ext cx="6822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5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9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  <a:defRPr/>
              </a:pPr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Project background and context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SpaceX advertises Falcon 9 rocket launches on its website with a cost of 62 million dollars; other providers cost upwards of 165 million dollars each, much of the savings is because SpaceX can reuse the first stage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Problems you want to find answers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If SpaceX will reuse the first stage. Instead of using rocket science to determine if the first stage will land successfully​ ??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Picture 20" descr="A toy rocket flying out of the computer">
            <a:extLst>
              <a:ext uri="{FF2B5EF4-FFF2-40B4-BE49-F238E27FC236}">
                <a16:creationId xmlns:a16="http://schemas.microsoft.com/office/drawing/2014/main" id="{BC73A989-5B81-5F16-4989-DF1A1A73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4972699" y="1165526"/>
            <a:ext cx="6533501" cy="46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36696" y="643464"/>
            <a:ext cx="3761964" cy="327306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 rate by site</a:t>
            </a:r>
          </a:p>
        </p:txBody>
      </p:sp>
      <p:pic>
        <p:nvPicPr>
          <p:cNvPr id="4" name="Image 3" descr="Une image contenant cercle, capture d’écran, texte, Police&#10;&#10;Description générée automatiquement">
            <a:extLst>
              <a:ext uri="{FF2B5EF4-FFF2-40B4-BE49-F238E27FC236}">
                <a16:creationId xmlns:a16="http://schemas.microsoft.com/office/drawing/2014/main" id="{904F3711-9892-6DB0-7CEA-A93B1A10D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923272"/>
            <a:ext cx="6177937" cy="31507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90DA225-D563-4661-9BA5-71FFD1DDF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85800" y="4512365"/>
            <a:ext cx="10820400" cy="100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 launch outcome</a:t>
            </a:r>
          </a:p>
        </p:txBody>
      </p:sp>
      <p:pic>
        <p:nvPicPr>
          <p:cNvPr id="4" name="Image 3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F7065DE4-D297-7734-4C5D-2DCF32809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41" y="640080"/>
            <a:ext cx="10220531" cy="36027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9794" y="6360378"/>
            <a:ext cx="6822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-150725" y="643464"/>
            <a:ext cx="5104562" cy="327306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3" name="Image 2" descr="Une image contenant texte, capture d’écran, Caractère coloré, Tracé&#10;&#10;Description générée automatiquement">
            <a:extLst>
              <a:ext uri="{FF2B5EF4-FFF2-40B4-BE49-F238E27FC236}">
                <a16:creationId xmlns:a16="http://schemas.microsoft.com/office/drawing/2014/main" id="{39CD4E02-F1D8-779C-0A4B-5C010DF7D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019749"/>
            <a:ext cx="6177937" cy="49577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89125"/>
            <a:ext cx="1597025" cy="81597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7FE47F-425F-AE1F-B328-A6AFB07FE057}"/>
              </a:ext>
            </a:extLst>
          </p:cNvPr>
          <p:cNvGrpSpPr/>
          <p:nvPr/>
        </p:nvGrpSpPr>
        <p:grpSpPr>
          <a:xfrm>
            <a:off x="2221186" y="1353682"/>
            <a:ext cx="7113232" cy="5438092"/>
            <a:chOff x="2221186" y="1353682"/>
            <a:chExt cx="7113232" cy="5438092"/>
          </a:xfrm>
        </p:grpSpPr>
        <p:pic>
          <p:nvPicPr>
            <p:cNvPr id="3" name="Image 2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AE671FCB-0F8C-9778-884E-0C76C335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186" y="1353683"/>
              <a:ext cx="3556616" cy="2585271"/>
            </a:xfrm>
            <a:prstGeom prst="rect">
              <a:avLst/>
            </a:prstGeom>
          </p:spPr>
        </p:pic>
        <p:pic>
          <p:nvPicPr>
            <p:cNvPr id="7" name="Image 6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10FB12BB-F7C6-E7CD-3F9C-6612336A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7803" y="1353682"/>
              <a:ext cx="3556615" cy="2585271"/>
            </a:xfrm>
            <a:prstGeom prst="rect">
              <a:avLst/>
            </a:prstGeom>
          </p:spPr>
        </p:pic>
        <p:pic>
          <p:nvPicPr>
            <p:cNvPr id="10" name="Image 9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03D93F22-EE6D-531E-AEC8-3D5FCA2AE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1187" y="3938954"/>
              <a:ext cx="3556616" cy="2852820"/>
            </a:xfrm>
            <a:prstGeom prst="rect">
              <a:avLst/>
            </a:prstGeom>
          </p:spPr>
        </p:pic>
        <p:pic>
          <p:nvPicPr>
            <p:cNvPr id="12" name="Image 11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348CC7F9-4D9A-4426-412B-027CA5A9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7801" y="3938952"/>
              <a:ext cx="3556617" cy="2851256"/>
            </a:xfrm>
            <a:prstGeom prst="rect">
              <a:avLst/>
            </a:prstGeom>
          </p:spPr>
        </p:pic>
      </p:grp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F1F6825-B6A2-F6B6-8B6A-12FCFDAC3F2E}"/>
              </a:ext>
            </a:extLst>
          </p:cNvPr>
          <p:cNvSpPr txBox="1">
            <a:spLocks/>
          </p:cNvSpPr>
          <p:nvPr/>
        </p:nvSpPr>
        <p:spPr>
          <a:xfrm>
            <a:off x="231111" y="4956635"/>
            <a:ext cx="1598189" cy="81588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Classification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6B2F5B5-F238-8CC1-C7FC-D6AFA4F87218}"/>
              </a:ext>
            </a:extLst>
          </p:cNvPr>
          <p:cNvSpPr txBox="1">
            <a:spLocks/>
          </p:cNvSpPr>
          <p:nvPr/>
        </p:nvSpPr>
        <p:spPr>
          <a:xfrm>
            <a:off x="9859783" y="4969481"/>
            <a:ext cx="1598189" cy="8158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9B2FAEE4-D286-EB71-1D09-E9546C560208}"/>
              </a:ext>
            </a:extLst>
          </p:cNvPr>
          <p:cNvSpPr txBox="1">
            <a:spLocks/>
          </p:cNvSpPr>
          <p:nvPr/>
        </p:nvSpPr>
        <p:spPr>
          <a:xfrm>
            <a:off x="9859783" y="1888519"/>
            <a:ext cx="1598189" cy="8158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4">
            <a:extLst>
              <a:ext uri="{FF2B5EF4-FFF2-40B4-BE49-F238E27FC236}">
                <a16:creationId xmlns:a16="http://schemas.microsoft.com/office/drawing/2014/main" id="{030FD700-069E-45B7-99EE-9FD40B19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217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45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0338" y="1066163"/>
            <a:ext cx="3922206" cy="514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C95DA063-230F-E5DA-8AAE-939B5EBA1CA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90679653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 descr="Une image contenant texte, diagramme, cercle, capture d’écran&#10;&#10;Description générée automatiquement">
            <a:extLst>
              <a:ext uri="{FF2B5EF4-FFF2-40B4-BE49-F238E27FC236}">
                <a16:creationId xmlns:a16="http://schemas.microsoft.com/office/drawing/2014/main" id="{AED13E4B-254D-B4BE-DE7B-37A28E37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70" y="1245349"/>
            <a:ext cx="8038682" cy="5371280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52658" y="5495775"/>
            <a:ext cx="11344590" cy="5490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ORBIT TYPE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208985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9608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1262" y="368300"/>
            <a:ext cx="1042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5410200" cy="4802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Data collection methodology: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Data  was collected thought the SpaceX Api, Website ,Wikipedia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Web Scraping using Beatifullsoup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Parsing , Filtering and Cleaning  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Perform data wrangling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Data cleaning through removing some irrelevant feature ,columns and, missing data/null values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Encoding some categorical value into numerical value and perform data normalization for value scaling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Perform interactive visual analytics using Folium and Plotly Dash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Perform predictive analysis using classification models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Linear Regression(LR) ,Support Vector Machine(SVM) ,K-Nearest  Neighbors(KNN),Decision Tree(DT)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14">
            <a:extLst>
              <a:ext uri="{FF2B5EF4-FFF2-40B4-BE49-F238E27FC236}">
                <a16:creationId xmlns:a16="http://schemas.microsoft.com/office/drawing/2014/main" id="{ED63E3D1-BA0A-D58E-0463-6EFE7FDDB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79"/>
          <a:stretch/>
        </p:blipFill>
        <p:spPr>
          <a:xfrm>
            <a:off x="6863024" y="10"/>
            <a:ext cx="53289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7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1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0" y="764373"/>
            <a:ext cx="39925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1644" y="2194560"/>
            <a:ext cx="3650899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SpaceX launch data that is gathered from the REST API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The collected data give us some pretty information about launches like payload ,used rocket, launchpad ,launch and landing specification etc..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</a:rPr>
              <a:t>Wikipedia Webscraping to get some extra information about the Falcon 9</a:t>
            </a:r>
          </a:p>
          <a:p>
            <a:pPr marL="0"/>
            <a:endParaRPr lang="en-US" sz="1600" dirty="0">
              <a:solidFill>
                <a:schemeClr val="bg1"/>
              </a:solidFill>
            </a:endParaRPr>
          </a:p>
        </p:txBody>
      </p:sp>
      <p:sp useBgFill="1">
        <p:nvSpPr>
          <p:cNvPr id="34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7A6DE4B7-2675-8D31-E02D-82A5D10F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246392"/>
            <a:ext cx="6127287" cy="27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Data collection with SpaceX REST calls </a:t>
            </a:r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https://github.com/YmClash/SpaceY/blob/master/JUPYTER/jupyter-labs-spacex-data-collection-api.ipynb</a:t>
            </a:r>
          </a:p>
          <a:p>
            <a:pPr marL="0">
              <a:spcBef>
                <a:spcPts val="1400"/>
              </a:spcBef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810E8A7-09D0-BAB2-E08A-3294A590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3" y="746126"/>
            <a:ext cx="6381992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3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40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0919" y="3587261"/>
            <a:ext cx="6240025" cy="263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endParaRPr lang="en-US" sz="1600" dirty="0"/>
          </a:p>
          <a:p>
            <a:pPr>
              <a:spcBef>
                <a:spcPts val="1400"/>
              </a:spcBef>
            </a:pPr>
            <a:r>
              <a:rPr lang="en-US" sz="1600" dirty="0"/>
              <a:t>https://github.com/YmClash/SpaceY/blob/master/JUPYTER/jupyter-labs-webscraping.ipynb</a:t>
            </a:r>
          </a:p>
        </p:txBody>
      </p:sp>
      <p:pic>
        <p:nvPicPr>
          <p:cNvPr id="7" name="Image 6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13EAE643-CCAD-E3F6-CDB6-612AA58B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64" y="746126"/>
            <a:ext cx="3256171" cy="54725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13248</TotalTime>
  <Words>1701</Words>
  <Application>Microsoft Office PowerPoint</Application>
  <PresentationFormat>Grand écran</PresentationFormat>
  <Paragraphs>255</Paragraphs>
  <Slides>47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Abadi</vt:lpstr>
      <vt:lpstr>Aptos</vt:lpstr>
      <vt:lpstr>Arial</vt:lpstr>
      <vt:lpstr>Calibri</vt:lpstr>
      <vt:lpstr>Century Gothic</vt:lpstr>
      <vt:lpstr>IBM Plex Mono SemiBold</vt:lpstr>
      <vt:lpstr>Custom Design</vt:lpstr>
      <vt:lpstr>Traînée de condensation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Mohamed Ali Toure</cp:lastModifiedBy>
  <cp:revision>220</cp:revision>
  <dcterms:created xsi:type="dcterms:W3CDTF">2021-04-29T18:58:34Z</dcterms:created>
  <dcterms:modified xsi:type="dcterms:W3CDTF">2024-06-14T17:51:04Z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